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7"/>
  </p:notesMasterIdLst>
  <p:handoutMasterIdLst>
    <p:handoutMasterId r:id="rId518"/>
  </p:handoutMasterIdLst>
  <p:sldIdLst>
    <p:sldId id="256" r:id="rId2"/>
    <p:sldId id="351" r:id="rId3"/>
    <p:sldId id="258" r:id="rId4"/>
    <p:sldId id="499" r:id="rId5"/>
    <p:sldId id="279" r:id="rId6"/>
    <p:sldId id="497" r:id="rId7"/>
    <p:sldId id="787" r:id="rId8"/>
    <p:sldId id="638" r:id="rId9"/>
    <p:sldId id="640" r:id="rId10"/>
    <p:sldId id="660" r:id="rId11"/>
    <p:sldId id="641" r:id="rId12"/>
    <p:sldId id="648" r:id="rId13"/>
    <p:sldId id="653" r:id="rId14"/>
    <p:sldId id="642" r:id="rId15"/>
    <p:sldId id="643" r:id="rId16"/>
    <p:sldId id="644" r:id="rId17"/>
    <p:sldId id="645" r:id="rId18"/>
    <p:sldId id="647" r:id="rId19"/>
    <p:sldId id="654" r:id="rId20"/>
    <p:sldId id="646" r:id="rId21"/>
    <p:sldId id="650" r:id="rId22"/>
    <p:sldId id="649" r:id="rId23"/>
    <p:sldId id="651" r:id="rId24"/>
    <p:sldId id="701" r:id="rId25"/>
    <p:sldId id="652" r:id="rId26"/>
    <p:sldId id="726" r:id="rId27"/>
    <p:sldId id="655" r:id="rId28"/>
    <p:sldId id="728" r:id="rId29"/>
    <p:sldId id="729" r:id="rId30"/>
    <p:sldId id="730" r:id="rId31"/>
    <p:sldId id="731" r:id="rId32"/>
    <p:sldId id="732" r:id="rId33"/>
    <p:sldId id="733" r:id="rId34"/>
    <p:sldId id="734" r:id="rId35"/>
    <p:sldId id="742" r:id="rId36"/>
    <p:sldId id="743" r:id="rId37"/>
    <p:sldId id="744" r:id="rId38"/>
    <p:sldId id="745" r:id="rId39"/>
    <p:sldId id="746" r:id="rId40"/>
    <p:sldId id="747" r:id="rId41"/>
    <p:sldId id="750" r:id="rId42"/>
    <p:sldId id="735" r:id="rId43"/>
    <p:sldId id="741" r:id="rId44"/>
    <p:sldId id="736" r:id="rId45"/>
    <p:sldId id="737" r:id="rId46"/>
    <p:sldId id="738" r:id="rId47"/>
    <p:sldId id="739" r:id="rId48"/>
    <p:sldId id="740" r:id="rId49"/>
    <p:sldId id="748" r:id="rId50"/>
    <p:sldId id="293" r:id="rId51"/>
    <p:sldId id="259" r:id="rId52"/>
    <p:sldId id="301" r:id="rId53"/>
    <p:sldId id="261" r:id="rId54"/>
    <p:sldId id="260" r:id="rId55"/>
    <p:sldId id="268" r:id="rId56"/>
    <p:sldId id="346" r:id="rId57"/>
    <p:sldId id="345" r:id="rId58"/>
    <p:sldId id="263" r:id="rId59"/>
    <p:sldId id="262" r:id="rId60"/>
    <p:sldId id="283" r:id="rId61"/>
    <p:sldId id="639" r:id="rId62"/>
    <p:sldId id="657" r:id="rId63"/>
    <p:sldId id="662" r:id="rId64"/>
    <p:sldId id="264" r:id="rId65"/>
    <p:sldId id="265" r:id="rId66"/>
    <p:sldId id="266" r:id="rId67"/>
    <p:sldId id="267" r:id="rId68"/>
    <p:sldId id="349" r:id="rId69"/>
    <p:sldId id="269" r:id="rId70"/>
    <p:sldId id="338" r:id="rId71"/>
    <p:sldId id="337" r:id="rId72"/>
    <p:sldId id="658" r:id="rId73"/>
    <p:sldId id="500" r:id="rId74"/>
    <p:sldId id="350" r:id="rId75"/>
    <p:sldId id="270" r:id="rId76"/>
    <p:sldId id="339" r:id="rId77"/>
    <p:sldId id="340" r:id="rId78"/>
    <p:sldId id="341" r:id="rId79"/>
    <p:sldId id="342" r:id="rId80"/>
    <p:sldId id="347" r:id="rId81"/>
    <p:sldId id="557" r:id="rId82"/>
    <p:sldId id="343" r:id="rId83"/>
    <p:sldId id="344" r:id="rId84"/>
    <p:sldId id="271" r:id="rId85"/>
    <p:sldId id="272" r:id="rId86"/>
    <p:sldId id="273" r:id="rId87"/>
    <p:sldId id="319" r:id="rId88"/>
    <p:sldId id="320" r:id="rId89"/>
    <p:sldId id="699" r:id="rId90"/>
    <p:sldId id="285" r:id="rId91"/>
    <p:sldId id="606" r:id="rId92"/>
    <p:sldId id="286" r:id="rId93"/>
    <p:sldId id="287" r:id="rId94"/>
    <p:sldId id="288" r:id="rId95"/>
    <p:sldId id="289" r:id="rId96"/>
    <p:sldId id="786" r:id="rId97"/>
    <p:sldId id="603" r:id="rId98"/>
    <p:sldId id="284" r:id="rId99"/>
    <p:sldId id="290" r:id="rId100"/>
    <p:sldId id="274" r:id="rId101"/>
    <p:sldId id="275" r:id="rId102"/>
    <p:sldId id="276" r:id="rId103"/>
    <p:sldId id="277" r:id="rId104"/>
    <p:sldId id="604" r:id="rId105"/>
    <p:sldId id="605" r:id="rId106"/>
    <p:sldId id="291" r:id="rId107"/>
    <p:sldId id="292" r:id="rId108"/>
    <p:sldId id="303" r:id="rId109"/>
    <p:sldId id="317" r:id="rId110"/>
    <p:sldId id="314" r:id="rId111"/>
    <p:sldId id="316" r:id="rId112"/>
    <p:sldId id="318" r:id="rId113"/>
    <p:sldId id="749" r:id="rId114"/>
    <p:sldId id="330" r:id="rId115"/>
    <p:sldId id="329" r:id="rId116"/>
    <p:sldId id="312" r:id="rId117"/>
    <p:sldId id="321" r:id="rId118"/>
    <p:sldId id="663" r:id="rId119"/>
    <p:sldId id="664" r:id="rId120"/>
    <p:sldId id="331" r:id="rId121"/>
    <p:sldId id="348" r:id="rId122"/>
    <p:sldId id="294" r:id="rId123"/>
    <p:sldId id="295" r:id="rId124"/>
    <p:sldId id="296" r:id="rId125"/>
    <p:sldId id="298" r:id="rId126"/>
    <p:sldId id="299" r:id="rId127"/>
    <p:sldId id="300" r:id="rId128"/>
    <p:sldId id="307" r:id="rId129"/>
    <p:sldId id="501" r:id="rId130"/>
    <p:sldId id="502" r:id="rId131"/>
    <p:sldId id="659" r:id="rId132"/>
    <p:sldId id="302" r:id="rId133"/>
    <p:sldId id="661" r:id="rId134"/>
    <p:sldId id="308" r:id="rId135"/>
    <p:sldId id="305" r:id="rId136"/>
    <p:sldId id="483" r:id="rId137"/>
    <p:sldId id="484" r:id="rId138"/>
    <p:sldId id="325" r:id="rId139"/>
    <p:sldId id="309" r:id="rId140"/>
    <p:sldId id="310" r:id="rId141"/>
    <p:sldId id="313" r:id="rId142"/>
    <p:sldId id="326" r:id="rId143"/>
    <p:sldId id="306" r:id="rId144"/>
    <p:sldId id="311" r:id="rId145"/>
    <p:sldId id="354" r:id="rId146"/>
    <p:sldId id="355" r:id="rId147"/>
    <p:sldId id="356" r:id="rId148"/>
    <p:sldId id="357" r:id="rId149"/>
    <p:sldId id="358" r:id="rId150"/>
    <p:sldId id="360" r:id="rId151"/>
    <p:sldId id="359" r:id="rId152"/>
    <p:sldId id="703" r:id="rId153"/>
    <p:sldId id="704" r:id="rId154"/>
    <p:sldId id="705" r:id="rId155"/>
    <p:sldId id="706" r:id="rId156"/>
    <p:sldId id="462" r:id="rId157"/>
    <p:sldId id="463" r:id="rId158"/>
    <p:sldId id="464" r:id="rId159"/>
    <p:sldId id="465" r:id="rId160"/>
    <p:sldId id="466" r:id="rId161"/>
    <p:sldId id="467" r:id="rId162"/>
    <p:sldId id="609" r:id="rId163"/>
    <p:sldId id="610" r:id="rId164"/>
    <p:sldId id="611" r:id="rId165"/>
    <p:sldId id="612" r:id="rId166"/>
    <p:sldId id="613" r:id="rId167"/>
    <p:sldId id="614" r:id="rId168"/>
    <p:sldId id="615" r:id="rId169"/>
    <p:sldId id="616" r:id="rId170"/>
    <p:sldId id="617" r:id="rId171"/>
    <p:sldId id="618" r:id="rId172"/>
    <p:sldId id="619" r:id="rId173"/>
    <p:sldId id="620" r:id="rId174"/>
    <p:sldId id="621" r:id="rId175"/>
    <p:sldId id="783" r:id="rId176"/>
    <p:sldId id="784" r:id="rId177"/>
    <p:sldId id="785" r:id="rId178"/>
    <p:sldId id="622" r:id="rId179"/>
    <p:sldId id="443" r:id="rId180"/>
    <p:sldId id="444" r:id="rId181"/>
    <p:sldId id="445" r:id="rId182"/>
    <p:sldId id="446" r:id="rId183"/>
    <p:sldId id="447" r:id="rId184"/>
    <p:sldId id="448" r:id="rId185"/>
    <p:sldId id="524" r:id="rId186"/>
    <p:sldId id="707" r:id="rId187"/>
    <p:sldId id="708" r:id="rId188"/>
    <p:sldId id="709" r:id="rId189"/>
    <p:sldId id="710" r:id="rId190"/>
    <p:sldId id="711" r:id="rId191"/>
    <p:sldId id="712" r:id="rId192"/>
    <p:sldId id="714" r:id="rId193"/>
    <p:sldId id="715" r:id="rId194"/>
    <p:sldId id="716" r:id="rId195"/>
    <p:sldId id="713" r:id="rId196"/>
    <p:sldId id="461" r:id="rId197"/>
    <p:sldId id="526" r:id="rId198"/>
    <p:sldId id="468" r:id="rId199"/>
    <p:sldId id="469" r:id="rId200"/>
    <p:sldId id="470" r:id="rId201"/>
    <p:sldId id="471" r:id="rId202"/>
    <p:sldId id="472" r:id="rId203"/>
    <p:sldId id="473" r:id="rId204"/>
    <p:sldId id="474" r:id="rId205"/>
    <p:sldId id="667" r:id="rId206"/>
    <p:sldId id="475" r:id="rId207"/>
    <p:sldId id="476" r:id="rId208"/>
    <p:sldId id="477" r:id="rId209"/>
    <p:sldId id="478" r:id="rId210"/>
    <p:sldId id="481" r:id="rId211"/>
    <p:sldId id="479" r:id="rId212"/>
    <p:sldId id="480" r:id="rId213"/>
    <p:sldId id="482" r:id="rId214"/>
    <p:sldId id="668" r:id="rId215"/>
    <p:sldId id="623" r:id="rId216"/>
    <p:sldId id="669" r:id="rId217"/>
    <p:sldId id="624" r:id="rId218"/>
    <p:sldId id="625" r:id="rId219"/>
    <p:sldId id="626" r:id="rId220"/>
    <p:sldId id="627" r:id="rId221"/>
    <p:sldId id="670" r:id="rId222"/>
    <p:sldId id="505" r:id="rId223"/>
    <p:sldId id="506" r:id="rId224"/>
    <p:sldId id="507" r:id="rId225"/>
    <p:sldId id="508" r:id="rId226"/>
    <p:sldId id="509" r:id="rId227"/>
    <p:sldId id="510" r:id="rId228"/>
    <p:sldId id="512" r:id="rId229"/>
    <p:sldId id="520" r:id="rId230"/>
    <p:sldId id="441" r:id="rId231"/>
    <p:sldId id="442" r:id="rId232"/>
    <p:sldId id="450" r:id="rId233"/>
    <p:sldId id="451" r:id="rId234"/>
    <p:sldId id="452" r:id="rId235"/>
    <p:sldId id="453" r:id="rId236"/>
    <p:sldId id="454" r:id="rId237"/>
    <p:sldId id="671" r:id="rId238"/>
    <p:sldId id="361" r:id="rId239"/>
    <p:sldId id="362" r:id="rId240"/>
    <p:sldId id="363" r:id="rId241"/>
    <p:sldId id="364" r:id="rId242"/>
    <p:sldId id="365" r:id="rId243"/>
    <p:sldId id="366" r:id="rId244"/>
    <p:sldId id="367" r:id="rId245"/>
    <p:sldId id="368" r:id="rId246"/>
    <p:sldId id="369" r:id="rId247"/>
    <p:sldId id="511" r:id="rId248"/>
    <p:sldId id="788" r:id="rId249"/>
    <p:sldId id="789" r:id="rId250"/>
    <p:sldId id="370" r:id="rId251"/>
    <p:sldId id="371" r:id="rId252"/>
    <p:sldId id="372" r:id="rId253"/>
    <p:sldId id="373" r:id="rId254"/>
    <p:sldId id="374" r:id="rId255"/>
    <p:sldId id="375" r:id="rId256"/>
    <p:sldId id="376" r:id="rId257"/>
    <p:sldId id="790" r:id="rId258"/>
    <p:sldId id="377" r:id="rId259"/>
    <p:sldId id="378" r:id="rId260"/>
    <p:sldId id="379" r:id="rId261"/>
    <p:sldId id="380" r:id="rId262"/>
    <p:sldId id="791" r:id="rId263"/>
    <p:sldId id="523" r:id="rId264"/>
    <p:sldId id="381" r:id="rId265"/>
    <p:sldId id="382" r:id="rId266"/>
    <p:sldId id="383" r:id="rId267"/>
    <p:sldId id="384" r:id="rId268"/>
    <p:sldId id="386" r:id="rId269"/>
    <p:sldId id="387" r:id="rId270"/>
    <p:sldId id="388" r:id="rId271"/>
    <p:sldId id="389" r:id="rId272"/>
    <p:sldId id="390" r:id="rId273"/>
    <p:sldId id="549" r:id="rId274"/>
    <p:sldId id="550" r:id="rId275"/>
    <p:sldId id="551" r:id="rId276"/>
    <p:sldId id="552" r:id="rId277"/>
    <p:sldId id="553" r:id="rId278"/>
    <p:sldId id="554" r:id="rId279"/>
    <p:sldId id="555" r:id="rId280"/>
    <p:sldId id="556" r:id="rId281"/>
    <p:sldId id="675" r:id="rId282"/>
    <p:sldId id="676" r:id="rId283"/>
    <p:sldId id="391" r:id="rId284"/>
    <p:sldId id="392" r:id="rId285"/>
    <p:sldId id="393" r:id="rId286"/>
    <p:sldId id="394" r:id="rId287"/>
    <p:sldId id="395" r:id="rId288"/>
    <p:sldId id="396" r:id="rId289"/>
    <p:sldId id="397" r:id="rId290"/>
    <p:sldId id="398" r:id="rId291"/>
    <p:sldId id="521" r:id="rId292"/>
    <p:sldId id="440" r:id="rId293"/>
    <p:sldId id="455" r:id="rId294"/>
    <p:sldId id="456" r:id="rId295"/>
    <p:sldId id="637" r:id="rId296"/>
    <p:sldId id="458" r:id="rId297"/>
    <p:sldId id="459" r:id="rId298"/>
    <p:sldId id="460" r:id="rId299"/>
    <p:sldId id="608" r:id="rId300"/>
    <p:sldId id="727" r:id="rId301"/>
    <p:sldId id="522" r:id="rId302"/>
    <p:sldId id="399" r:id="rId303"/>
    <p:sldId id="400" r:id="rId304"/>
    <p:sldId id="401" r:id="rId305"/>
    <p:sldId id="402" r:id="rId306"/>
    <p:sldId id="403" r:id="rId307"/>
    <p:sldId id="404" r:id="rId308"/>
    <p:sldId id="405" r:id="rId309"/>
    <p:sldId id="406" r:id="rId310"/>
    <p:sldId id="407" r:id="rId311"/>
    <p:sldId id="408" r:id="rId312"/>
    <p:sldId id="409" r:id="rId313"/>
    <p:sldId id="410" r:id="rId314"/>
    <p:sldId id="411" r:id="rId315"/>
    <p:sldId id="412" r:id="rId316"/>
    <p:sldId id="413" r:id="rId317"/>
    <p:sldId id="414" r:id="rId318"/>
    <p:sldId id="415" r:id="rId319"/>
    <p:sldId id="416" r:id="rId320"/>
    <p:sldId id="417" r:id="rId321"/>
    <p:sldId id="418" r:id="rId322"/>
    <p:sldId id="419" r:id="rId323"/>
    <p:sldId id="420" r:id="rId324"/>
    <p:sldId id="421" r:id="rId325"/>
    <p:sldId id="422" r:id="rId326"/>
    <p:sldId id="423" r:id="rId327"/>
    <p:sldId id="424" r:id="rId328"/>
    <p:sldId id="425" r:id="rId329"/>
    <p:sldId id="426" r:id="rId330"/>
    <p:sldId id="435" r:id="rId331"/>
    <p:sldId id="436" r:id="rId332"/>
    <p:sldId id="437" r:id="rId333"/>
    <p:sldId id="438" r:id="rId334"/>
    <p:sldId id="439" r:id="rId335"/>
    <p:sldId id="503" r:id="rId336"/>
    <p:sldId id="513" r:id="rId337"/>
    <p:sldId id="529" r:id="rId338"/>
    <p:sldId id="504" r:id="rId339"/>
    <p:sldId id="514" r:id="rId340"/>
    <p:sldId id="527" r:id="rId341"/>
    <p:sldId id="700" r:id="rId342"/>
    <p:sldId id="516" r:id="rId343"/>
    <p:sldId id="515" r:id="rId344"/>
    <p:sldId id="672" r:id="rId345"/>
    <p:sldId id="673" r:id="rId346"/>
    <p:sldId id="607" r:id="rId347"/>
    <p:sldId id="528" r:id="rId348"/>
    <p:sldId id="792" r:id="rId349"/>
    <p:sldId id="689" r:id="rId350"/>
    <p:sldId id="690" r:id="rId351"/>
    <p:sldId id="519" r:id="rId352"/>
    <p:sldId id="530" r:id="rId353"/>
    <p:sldId id="542" r:id="rId354"/>
    <p:sldId id="543" r:id="rId355"/>
    <p:sldId id="558" r:id="rId356"/>
    <p:sldId id="559" r:id="rId357"/>
    <p:sldId id="560" r:id="rId358"/>
    <p:sldId id="561" r:id="rId359"/>
    <p:sldId id="562" r:id="rId360"/>
    <p:sldId id="564" r:id="rId361"/>
    <p:sldId id="565" r:id="rId362"/>
    <p:sldId id="563" r:id="rId363"/>
    <p:sldId id="688" r:id="rId364"/>
    <p:sldId id="531" r:id="rId365"/>
    <p:sldId id="532" r:id="rId366"/>
    <p:sldId id="533" r:id="rId367"/>
    <p:sldId id="534" r:id="rId368"/>
    <p:sldId id="535" r:id="rId369"/>
    <p:sldId id="540" r:id="rId370"/>
    <p:sldId id="541" r:id="rId371"/>
    <p:sldId id="536" r:id="rId372"/>
    <p:sldId id="537" r:id="rId373"/>
    <p:sldId id="538" r:id="rId374"/>
    <p:sldId id="539" r:id="rId375"/>
    <p:sldId id="674" r:id="rId376"/>
    <p:sldId id="685" r:id="rId377"/>
    <p:sldId id="686" r:id="rId378"/>
    <p:sldId id="687" r:id="rId379"/>
    <p:sldId id="691" r:id="rId380"/>
    <p:sldId id="692" r:id="rId381"/>
    <p:sldId id="693" r:id="rId382"/>
    <p:sldId id="694" r:id="rId383"/>
    <p:sldId id="695" r:id="rId384"/>
    <p:sldId id="696" r:id="rId385"/>
    <p:sldId id="697" r:id="rId386"/>
    <p:sldId id="698" r:id="rId387"/>
    <p:sldId id="702" r:id="rId388"/>
    <p:sldId id="485" r:id="rId389"/>
    <p:sldId id="486" r:id="rId390"/>
    <p:sldId id="487" r:id="rId391"/>
    <p:sldId id="488" r:id="rId392"/>
    <p:sldId id="489" r:id="rId393"/>
    <p:sldId id="490" r:id="rId394"/>
    <p:sldId id="491" r:id="rId395"/>
    <p:sldId id="492" r:id="rId396"/>
    <p:sldId id="493" r:id="rId397"/>
    <p:sldId id="544" r:id="rId398"/>
    <p:sldId id="494" r:id="rId399"/>
    <p:sldId id="546" r:id="rId400"/>
    <p:sldId id="547" r:id="rId401"/>
    <p:sldId id="545" r:id="rId402"/>
    <p:sldId id="548" r:id="rId403"/>
    <p:sldId id="495" r:id="rId404"/>
    <p:sldId id="577" r:id="rId405"/>
    <p:sldId id="578" r:id="rId406"/>
    <p:sldId id="580" r:id="rId407"/>
    <p:sldId id="579" r:id="rId408"/>
    <p:sldId id="581" r:id="rId409"/>
    <p:sldId id="582" r:id="rId410"/>
    <p:sldId id="583" r:id="rId411"/>
    <p:sldId id="584" r:id="rId412"/>
    <p:sldId id="585" r:id="rId413"/>
    <p:sldId id="586" r:id="rId414"/>
    <p:sldId id="590" r:id="rId415"/>
    <p:sldId id="587" r:id="rId416"/>
    <p:sldId id="588" r:id="rId417"/>
    <p:sldId id="589" r:id="rId418"/>
    <p:sldId id="591" r:id="rId419"/>
    <p:sldId id="592" r:id="rId420"/>
    <p:sldId id="593" r:id="rId421"/>
    <p:sldId id="594" r:id="rId422"/>
    <p:sldId id="595" r:id="rId423"/>
    <p:sldId id="596" r:id="rId424"/>
    <p:sldId id="597" r:id="rId425"/>
    <p:sldId id="598" r:id="rId426"/>
    <p:sldId id="599" r:id="rId427"/>
    <p:sldId id="600" r:id="rId428"/>
    <p:sldId id="601" r:id="rId429"/>
    <p:sldId id="602" r:id="rId430"/>
    <p:sldId id="677" r:id="rId431"/>
    <p:sldId id="678" r:id="rId432"/>
    <p:sldId id="679" r:id="rId433"/>
    <p:sldId id="680" r:id="rId434"/>
    <p:sldId id="681" r:id="rId435"/>
    <p:sldId id="682" r:id="rId436"/>
    <p:sldId id="683" r:id="rId437"/>
    <p:sldId id="684" r:id="rId438"/>
    <p:sldId id="717" r:id="rId439"/>
    <p:sldId id="718" r:id="rId440"/>
    <p:sldId id="719" r:id="rId441"/>
    <p:sldId id="720" r:id="rId442"/>
    <p:sldId id="721" r:id="rId443"/>
    <p:sldId id="722" r:id="rId444"/>
    <p:sldId id="723" r:id="rId445"/>
    <p:sldId id="724" r:id="rId446"/>
    <p:sldId id="725" r:id="rId447"/>
    <p:sldId id="751" r:id="rId448"/>
    <p:sldId id="752" r:id="rId449"/>
    <p:sldId id="753" r:id="rId450"/>
    <p:sldId id="761" r:id="rId451"/>
    <p:sldId id="754" r:id="rId452"/>
    <p:sldId id="779" r:id="rId453"/>
    <p:sldId id="762" r:id="rId454"/>
    <p:sldId id="755" r:id="rId455"/>
    <p:sldId id="760" r:id="rId456"/>
    <p:sldId id="756" r:id="rId457"/>
    <p:sldId id="757" r:id="rId458"/>
    <p:sldId id="758" r:id="rId459"/>
    <p:sldId id="759" r:id="rId460"/>
    <p:sldId id="763" r:id="rId461"/>
    <p:sldId id="764" r:id="rId462"/>
    <p:sldId id="765" r:id="rId463"/>
    <p:sldId id="766" r:id="rId464"/>
    <p:sldId id="768" r:id="rId465"/>
    <p:sldId id="767" r:id="rId466"/>
    <p:sldId id="771" r:id="rId467"/>
    <p:sldId id="772" r:id="rId468"/>
    <p:sldId id="773" r:id="rId469"/>
    <p:sldId id="774" r:id="rId470"/>
    <p:sldId id="775" r:id="rId471"/>
    <p:sldId id="776" r:id="rId472"/>
    <p:sldId id="777" r:id="rId473"/>
    <p:sldId id="778" r:id="rId474"/>
    <p:sldId id="780" r:id="rId475"/>
    <p:sldId id="781" r:id="rId476"/>
    <p:sldId id="782" r:id="rId477"/>
    <p:sldId id="769" r:id="rId478"/>
    <p:sldId id="770" r:id="rId479"/>
    <p:sldId id="793" r:id="rId480"/>
    <p:sldId id="794" r:id="rId481"/>
    <p:sldId id="795" r:id="rId482"/>
    <p:sldId id="796" r:id="rId483"/>
    <p:sldId id="797" r:id="rId484"/>
    <p:sldId id="798" r:id="rId485"/>
    <p:sldId id="799" r:id="rId486"/>
    <p:sldId id="800" r:id="rId487"/>
    <p:sldId id="801" r:id="rId488"/>
    <p:sldId id="802" r:id="rId489"/>
    <p:sldId id="803" r:id="rId490"/>
    <p:sldId id="804" r:id="rId491"/>
    <p:sldId id="805" r:id="rId492"/>
    <p:sldId id="806" r:id="rId493"/>
    <p:sldId id="807" r:id="rId494"/>
    <p:sldId id="808" r:id="rId495"/>
    <p:sldId id="809" r:id="rId496"/>
    <p:sldId id="810" r:id="rId497"/>
    <p:sldId id="811" r:id="rId498"/>
    <p:sldId id="812" r:id="rId499"/>
    <p:sldId id="813" r:id="rId500"/>
    <p:sldId id="814" r:id="rId501"/>
    <p:sldId id="815" r:id="rId502"/>
    <p:sldId id="816" r:id="rId503"/>
    <p:sldId id="433" r:id="rId504"/>
    <p:sldId id="434" r:id="rId505"/>
    <p:sldId id="566" r:id="rId506"/>
    <p:sldId id="496" r:id="rId507"/>
    <p:sldId id="567" r:id="rId508"/>
    <p:sldId id="569" r:id="rId509"/>
    <p:sldId id="570" r:id="rId510"/>
    <p:sldId id="568" r:id="rId511"/>
    <p:sldId id="322" r:id="rId512"/>
    <p:sldId id="323" r:id="rId513"/>
    <p:sldId id="656" r:id="rId514"/>
    <p:sldId id="324" r:id="rId515"/>
    <p:sldId id="498" r:id="rId516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78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299"/>
            <p14:sldId id="300"/>
            <p14:sldId id="307"/>
            <p14:sldId id="501"/>
            <p14:sldId id="502"/>
            <p14:sldId id="659"/>
            <p14:sldId id="302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788"/>
            <p14:sldId id="789"/>
            <p14:sldId id="370"/>
            <p14:sldId id="371"/>
            <p14:sldId id="372"/>
            <p14:sldId id="373"/>
            <p14:sldId id="374"/>
            <p14:sldId id="375"/>
            <p14:sldId id="376"/>
            <p14:sldId id="790"/>
            <p14:sldId id="377"/>
            <p14:sldId id="378"/>
            <p14:sldId id="379"/>
            <p14:sldId id="380"/>
            <p14:sldId id="791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  <p14:sldId id="792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GIS data processing" id="{9DE68B9A-1CD9-412C-8A71-F8FA1332DD80}">
          <p14:sldIdLst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62" autoAdjust="0"/>
    <p:restoredTop sz="94679" autoAdjust="0"/>
  </p:normalViewPr>
  <p:slideViewPr>
    <p:cSldViewPr>
      <p:cViewPr varScale="1">
        <p:scale>
          <a:sx n="111" d="100"/>
          <a:sy n="111" d="100"/>
        </p:scale>
        <p:origin x="58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24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22" Type="http://schemas.openxmlformats.org/officeDocument/2006/relationships/theme" Target="theme/theme1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516" Type="http://schemas.openxmlformats.org/officeDocument/2006/relationships/slide" Target="slides/slide51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506" Type="http://schemas.openxmlformats.org/officeDocument/2006/relationships/slide" Target="slides/slide50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517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518" Type="http://schemas.openxmlformats.org/officeDocument/2006/relationships/handoutMaster" Target="handoutMasters/handoutMaster1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519" Type="http://schemas.openxmlformats.org/officeDocument/2006/relationships/commentAuthors" Target="commentAuthor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520" Type="http://schemas.openxmlformats.org/officeDocument/2006/relationships/presProps" Target="presProps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viewProps" Target="viewProps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tableStyles" Target="tableStyles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2017-10-30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2017-10-30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6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30/10/2017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30/10/2017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30/10/2017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30/10/2017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30/10/2017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30/10/2017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30/10/2017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30/10/2017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30/10/2017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30/10/2017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30/10/2017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30/10/2017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1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68.xml"/><Relationship Id="rId2" Type="http://schemas.openxmlformats.org/officeDocument/2006/relationships/slide" Target="slide5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5.xml"/><Relationship Id="rId4" Type="http://schemas.openxmlformats.org/officeDocument/2006/relationships/slide" Target="slide7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02.xml"/><Relationship Id="rId2" Type="http://schemas.openxmlformats.org/officeDocument/2006/relationships/slide" Target="slide12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92.xml"/><Relationship Id="rId4" Type="http://schemas.openxmlformats.org/officeDocument/2006/relationships/slide" Target="slide28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5.xml"/><Relationship Id="rId2" Type="http://schemas.openxmlformats.org/officeDocument/2006/relationships/slide" Target="slide109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62.xml"/><Relationship Id="rId2" Type="http://schemas.openxmlformats.org/officeDocument/2006/relationships/slide" Target="slide11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6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15.xml"/><Relationship Id="rId2" Type="http://schemas.openxmlformats.org/officeDocument/2006/relationships/slide" Target="slide196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505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2.xml"/><Relationship Id="rId2" Type="http://schemas.openxmlformats.org/officeDocument/2006/relationships/slide" Target="slide179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27.xml"/><Relationship Id="rId2" Type="http://schemas.openxmlformats.org/officeDocument/2006/relationships/slide" Target="slide23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6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30.xml"/><Relationship Id="rId3" Type="http://schemas.openxmlformats.org/officeDocument/2006/relationships/slide" Target="slide238.xml"/><Relationship Id="rId7" Type="http://schemas.openxmlformats.org/officeDocument/2006/relationships/slide" Target="slide264.xml"/><Relationship Id="rId2" Type="http://schemas.openxmlformats.org/officeDocument/2006/relationships/slide" Target="slide1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15.xml"/><Relationship Id="rId5" Type="http://schemas.openxmlformats.org/officeDocument/2006/relationships/slide" Target="slide307.xml"/><Relationship Id="rId4" Type="http://schemas.openxmlformats.org/officeDocument/2006/relationships/slide" Target="slide152.xml"/><Relationship Id="rId9" Type="http://schemas.openxmlformats.org/officeDocument/2006/relationships/slide" Target="slide388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29.xml"/><Relationship Id="rId2" Type="http://schemas.openxmlformats.org/officeDocument/2006/relationships/slide" Target="slide3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0.xml"/><Relationship Id="rId5" Type="http://schemas.openxmlformats.org/officeDocument/2006/relationships/slide" Target="slide418.xml"/><Relationship Id="rId4" Type="http://schemas.openxmlformats.org/officeDocument/2006/relationships/slide" Target="slide364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76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04.xml"/><Relationship Id="rId2" Type="http://schemas.openxmlformats.org/officeDocument/2006/relationships/slide" Target="slide268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47.xml"/><Relationship Id="rId2" Type="http://schemas.openxmlformats.org/officeDocument/2006/relationships/slide" Target="slide439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regex.html" TargetMode="Externa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-graph-gallery.com/" TargetMode="External"/><Relationship Id="rId2" Type="http://schemas.openxmlformats.org/officeDocument/2006/relationships/hyperlink" Target="http://colorbrewer2.org/" TargetMode="External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4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4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08.wmf"/></Relationships>
</file>

<file path=ppt/slides/_rels/slide502.xml.rels><?xml version="1.0" encoding="UTF-8" standalone="yes"?>
<Relationships xmlns="http://schemas.openxmlformats.org/package/2006/relationships"><Relationship Id="rId8" Type="http://schemas.openxmlformats.org/officeDocument/2006/relationships/hyperlink" Target="http://gisgeography.com/best-free-gis-data-sources-raster-vector/" TargetMode="External"/><Relationship Id="rId3" Type="http://schemas.openxmlformats.org/officeDocument/2006/relationships/hyperlink" Target="https://shapely.readthedocs.io/en/latest/" TargetMode="External"/><Relationship Id="rId7" Type="http://schemas.openxmlformats.org/officeDocument/2006/relationships/hyperlink" Target="http://geojson.io/" TargetMode="External"/><Relationship Id="rId2" Type="http://schemas.openxmlformats.org/officeDocument/2006/relationships/hyperlink" Target="http://python-visualization.github.io/folium/docs-mast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oblerity.org/fiona/index.html" TargetMode="External"/><Relationship Id="rId5" Type="http://schemas.openxmlformats.org/officeDocument/2006/relationships/hyperlink" Target="https://macwright.org/2012/10/31/gis-with-python-shapely-fiona.html" TargetMode="External"/><Relationship Id="rId4" Type="http://schemas.openxmlformats.org/officeDocument/2006/relationships/hyperlink" Target="http://geopandas.org/index.html" TargetMode="Externa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2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4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515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blob/master/Python/python_intro.pptx" TargetMode="External"/><Relationship Id="rId2" Type="http://schemas.openxmlformats.org/officeDocument/2006/relationships/hyperlink" Target="https://github.com/gjbex/training-material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geertjan.bex@uhasselt.be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data_parsing.py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6760" y="2204864"/>
            <a:ext cx="886973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256" y="5032635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284984"/>
            <a:ext cx="5147563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7491153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collections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'temp'])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temp=float(data[2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629012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'({x}, {y})'.format(x=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28370" y="2071239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110524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4273772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6021288"/>
            <a:ext cx="7064157" cy="760755"/>
            <a:chOff x="7486764" y="3465004"/>
            <a:chExt cx="7064157" cy="76075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10838761" y="113007"/>
              <a:ext cx="172203" cy="687619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941831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5561138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distance(self, p):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)**2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compute distance between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06429" y="3789040"/>
            <a:ext cx="2470027" cy="1384995"/>
            <a:chOff x="7890626" y="3060249"/>
            <a:chExt cx="2470027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8283" y="3060249"/>
              <a:ext cx="233237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object method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br>
                <a:rPr lang="en-US" sz="2800" dirty="0" smtClean="0"/>
              </a:br>
              <a:r>
                <a:rPr lang="en-US" sz="2800" dirty="0" smtClean="0"/>
                <a:t>as argument</a:t>
              </a:r>
              <a:endParaRPr lang="en-US" sz="3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0973" y="6021288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232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 II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491153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6269250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path.unlink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non-empty directory: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path.rmdir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4765968"/>
            <a:ext cx="28019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simple cases, use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path.rglob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945913" y="582246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1137" y="341676"/>
            <a:ext cx="8229600" cy="1143000"/>
          </a:xfrm>
        </p:spPr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 …</a:t>
            </a:r>
            <a:br>
              <a:rPr lang="en-US" dirty="0" smtClean="0"/>
            </a:br>
            <a:r>
              <a:rPr lang="en-US" dirty="0" smtClean="0"/>
              <a:t>     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64088" y="3045338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843808" y="2445174"/>
            <a:ext cx="4374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 dirty="0"/>
              <a:t>'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 expressions: examples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tring of digits only: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^\d+$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 smtClean="0"/>
              <a:t>: matches empty string at start of string, or after new line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 smtClean="0"/>
              <a:t>: matches empty string at end of string, or before new line</a:t>
            </a:r>
          </a:p>
          <a:p>
            <a:r>
              <a:rPr lang="en-US" dirty="0" smtClean="0"/>
              <a:t>Year in 20</a:t>
            </a:r>
            <a:r>
              <a:rPr lang="en-US" baseline="30000" dirty="0" smtClean="0"/>
              <a:t>th</a:t>
            </a:r>
            <a:r>
              <a:rPr lang="en-US" dirty="0" smtClean="0"/>
              <a:t> or 21</a:t>
            </a:r>
            <a:r>
              <a:rPr lang="en-US" baseline="30000" dirty="0" smtClean="0"/>
              <a:t>st</a:t>
            </a:r>
            <a:r>
              <a:rPr lang="en-US" dirty="0" smtClean="0"/>
              <a:t> century: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\b(?:19|20)]\d{2}\b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</a:t>
            </a:r>
            <a:r>
              <a:rPr lang="en-US" dirty="0"/>
              <a:t>matches empty </a:t>
            </a:r>
            <a:r>
              <a:rPr lang="en-US" dirty="0" smtClean="0"/>
              <a:t>string at "word" boundary</a:t>
            </a:r>
          </a:p>
          <a:p>
            <a:r>
              <a:rPr lang="en-US" dirty="0" smtClean="0"/>
              <a:t>Words starting, but not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matches empty string in "word"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455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anchors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anchors match empty string</a:t>
            </a:r>
          </a:p>
          <a:p>
            <a:r>
              <a:rPr lang="en-US" dirty="0" smtClean="0"/>
              <a:t>At start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\A</a:t>
            </a:r>
          </a:p>
          <a:p>
            <a:r>
              <a:rPr lang="en-US" dirty="0" smtClean="0"/>
              <a:t>At end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\Z</a:t>
            </a:r>
          </a:p>
          <a:p>
            <a:r>
              <a:rPr lang="en-US" dirty="0" smtClean="0"/>
              <a:t>At start of string, or after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</a:p>
          <a:p>
            <a:r>
              <a:rPr lang="en-US" dirty="0" smtClean="0"/>
              <a:t>At end of string, or before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r>
              <a:rPr lang="en-US" dirty="0" smtClean="0"/>
              <a:t>Before or after 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r>
              <a:rPr lang="en-US" dirty="0" smtClean="0"/>
              <a:t>Within </a:t>
            </a:r>
            <a:r>
              <a:rPr lang="en-US" dirty="0"/>
              <a:t>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47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More robust to name groups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Even better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However, regular expression harder to read?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776687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?P&lt;name&gt;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'event'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'name'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28871"/>
            <a:ext cx="790472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(?P&lt;name&gt;\w+)',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('name')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('event')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here')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81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robust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348880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'(?P&lt;item&gt;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[^,]+)', r"'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(?P=item)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</p:spTree>
    <p:extLst>
      <p:ext uri="{BB962C8B-B14F-4D97-AF65-F5344CB8AC3E}">
        <p14:creationId xmlns:p14="http://schemas.microsoft.com/office/powerpoint/2010/main" val="1622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docs.python.org/3/howto/regex.html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 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np.uint</a:t>
            </a:r>
            <a:r>
              <a:rPr lang="en-US" i="1" dirty="0" smtClean="0"/>
              <a:t>&lt;n&gt;</a:t>
            </a:r>
            <a:r>
              <a:rPr lang="en-US" dirty="0" smtClean="0"/>
              <a:t> for unsigned integers)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Boolean values: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np.bool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86146" y="6263585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3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('2.0; 4.0)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2" grpId="0" animBg="1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004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1" grpId="0" animBg="1"/>
    </p:bld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9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animBg="1"/>
      <p:bldP spid="8" grpId="0" uiExpand="1" animBg="1"/>
      <p:bldP spid="9" grpId="0" animBg="1"/>
    </p:bld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9" grpId="0" animBg="1"/>
      <p:bldP spid="5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dirty="0">
                <a:hlinkClick r:id="rId2"/>
              </a:rPr>
              <a:t>http://colorbrewer2.org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</a:t>
            </a:r>
            <a:endParaRPr lang="en-US" sz="2400" dirty="0" smtClean="0"/>
          </a:p>
          <a:p>
            <a:r>
              <a:rPr lang="en-US" dirty="0" smtClean="0"/>
              <a:t>Overview of data visualization types &amp; libraries </a:t>
            </a:r>
            <a:r>
              <a:rPr lang="en-US" dirty="0"/>
              <a:t>for Python</a:t>
            </a:r>
            <a:br>
              <a:rPr lang="en-US" dirty="0"/>
            </a:br>
            <a:r>
              <a:rPr lang="en-US" dirty="0">
                <a:hlinkClick r:id="rId3"/>
              </a:rPr>
              <a:t>https://python-graph-gallery.com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2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3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2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US" dirty="0" smtClean="0">
                <a:cs typeface="Courier New" panose="02070309020205020404" pitchFamily="49" charset="0"/>
              </a:rPr>
              <a:t> (3D)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847657" y="3645024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4098" name="Picture 2" descr="C:\Users\lucg5005\Downloads\pandas_shots\scatter_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7" y="1433661"/>
            <a:ext cx="7656513" cy="5019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regression: predict numerical values</a:t>
            </a:r>
          </a:p>
          <a:p>
            <a:pPr lvl="1"/>
            <a:r>
              <a:rPr lang="en-US" dirty="0" smtClean="0"/>
              <a:t>classification: predict </a:t>
            </a:r>
            <a:r>
              <a:rPr lang="en-US" dirty="0" err="1" smtClean="0"/>
              <a:t>categorial</a:t>
            </a:r>
            <a:r>
              <a:rPr lang="en-US" dirty="0" smtClean="0"/>
              <a:t>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/>
              <a:t>clustering: group data according to "distance"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/>
                <a:gridCol w="1944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/>
                <a:gridCol w="1746785"/>
                <a:gridCol w="2232248"/>
                <a:gridCol w="5760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Graphical </a:t>
            </a:r>
            <a:r>
              <a:rPr lang="en-US" dirty="0"/>
              <a:t>I</a:t>
            </a:r>
            <a:r>
              <a:rPr lang="en-US" dirty="0" smtClean="0"/>
              <a:t>nformation </a:t>
            </a:r>
            <a:r>
              <a:rPr lang="en-US" dirty="0"/>
              <a:t>S</a:t>
            </a:r>
            <a:r>
              <a:rPr lang="en-US" dirty="0" smtClean="0"/>
              <a:t>ystems </a:t>
            </a:r>
            <a:r>
              <a:rPr lang="en-US" dirty="0" smtClean="0"/>
              <a:t>data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github.com/gjbex/training-material/tree/master/Python/Gis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479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72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Graphical Information System (GIS), e.g.,</a:t>
            </a:r>
          </a:p>
          <a:p>
            <a:pPr lvl="1"/>
            <a:r>
              <a:rPr lang="en-US" dirty="0" smtClean="0"/>
              <a:t>ArcGIS</a:t>
            </a:r>
          </a:p>
          <a:p>
            <a:pPr lvl="1"/>
            <a:r>
              <a:rPr lang="en-US" dirty="0" smtClean="0"/>
              <a:t>QGIS</a:t>
            </a:r>
          </a:p>
          <a:p>
            <a:r>
              <a:rPr lang="en-US" dirty="0" smtClean="0"/>
              <a:t>Many data formats, e.g.,</a:t>
            </a:r>
          </a:p>
          <a:p>
            <a:pPr lvl="1"/>
            <a:r>
              <a:rPr lang="en-US" dirty="0" smtClean="0"/>
              <a:t>shape files</a:t>
            </a:r>
          </a:p>
          <a:p>
            <a:pPr lvl="1"/>
            <a:r>
              <a:rPr lang="en-US" dirty="0" err="1" smtClean="0"/>
              <a:t>GeoJSON</a:t>
            </a:r>
            <a:endParaRPr lang="en-US" dirty="0" smtClean="0"/>
          </a:p>
          <a:p>
            <a:r>
              <a:rPr lang="en-US" dirty="0" smtClean="0"/>
              <a:t>Python &amp; GIS</a:t>
            </a:r>
          </a:p>
          <a:p>
            <a:pPr lvl="1"/>
            <a:r>
              <a:rPr lang="en-US" dirty="0" smtClean="0"/>
              <a:t>I/O library: Fiona</a:t>
            </a:r>
          </a:p>
          <a:p>
            <a:pPr lvl="1"/>
            <a:r>
              <a:rPr lang="en-US" dirty="0" smtClean="0"/>
              <a:t>visualization: Folium</a:t>
            </a:r>
          </a:p>
          <a:p>
            <a:pPr lvl="1"/>
            <a:r>
              <a:rPr lang="en-US" dirty="0" smtClean="0"/>
              <a:t>data processing/modeling: Shapely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606" y="2160573"/>
            <a:ext cx="369703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 be scripted with Python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046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World Happiness information: CSV file</a:t>
            </a:r>
          </a:p>
          <a:p>
            <a:pPr lvl="2"/>
            <a:r>
              <a:rPr lang="en-US" dirty="0" smtClean="0"/>
              <a:t>relevant columns: Country, Happiness Score</a:t>
            </a:r>
          </a:p>
          <a:p>
            <a:pPr lvl="2"/>
            <a:r>
              <a:rPr lang="en-US" dirty="0" smtClean="0"/>
              <a:t>data on 157 countries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/>
              <a:t>country names, borders,… </a:t>
            </a:r>
            <a:r>
              <a:rPr lang="en-US" dirty="0" smtClean="0"/>
              <a:t>: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5" y="3609779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pandas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happiness_filename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92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</p:bld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olium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world map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err="1" smtClean="0"/>
              <a:t>chloropleth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611257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folium.Map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location=[0.0, 0.0],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tiles='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Mapbox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Bright',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zoom_start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=2)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753616" y="1779209"/>
            <a:ext cx="4392489" cy="1008112"/>
            <a:chOff x="2753616" y="1779209"/>
            <a:chExt cx="4392489" cy="1008112"/>
          </a:xfrm>
        </p:grpSpPr>
        <p:grpSp>
          <p:nvGrpSpPr>
            <p:cNvPr id="6" name="Group 5"/>
            <p:cNvGrpSpPr/>
            <p:nvPr/>
          </p:nvGrpSpPr>
          <p:grpSpPr>
            <a:xfrm>
              <a:off x="2753616" y="1779209"/>
              <a:ext cx="3249759" cy="1008112"/>
              <a:chOff x="3697513" y="2492896"/>
              <a:chExt cx="3249759" cy="100811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868130" y="2492896"/>
                <a:ext cx="107914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  <a:endCxn id="7" idx="0"/>
              </p:cNvCxnSpPr>
              <p:nvPr/>
            </p:nvCxnSpPr>
            <p:spPr>
              <a:xfrm flipH="1">
                <a:off x="3947944" y="2677562"/>
                <a:ext cx="1920186" cy="53541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465847" y="2046916"/>
              <a:ext cx="3680258" cy="740405"/>
              <a:chOff x="3697513" y="2760603"/>
              <a:chExt cx="3680258" cy="740405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92180" y="2760603"/>
                <a:ext cx="985591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00B050"/>
                    </a:solidFill>
                  </a:rPr>
                  <a:t>lattitude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2945269"/>
                <a:ext cx="2193806" cy="41172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>
            <a:off x="2910348" y="2880950"/>
            <a:ext cx="4524416" cy="455470"/>
            <a:chOff x="4041665" y="3045538"/>
            <a:chExt cx="4524416" cy="455470"/>
          </a:xfrm>
        </p:grpSpPr>
        <p:sp>
          <p:nvSpPr>
            <p:cNvPr id="20" name="Rectangle 19"/>
            <p:cNvSpPr/>
            <p:nvPr/>
          </p:nvSpPr>
          <p:spPr>
            <a:xfrm>
              <a:off x="4041665" y="3212976"/>
              <a:ext cx="156709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93040" y="3045538"/>
              <a:ext cx="19730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shows entire world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>
              <a:off x="4198374" y="3230204"/>
              <a:ext cx="2394666" cy="12678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782175" y="3910023"/>
            <a:ext cx="6112571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world.choropleth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='world happiness',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columns=['Country', 'Happiness Score'],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geo_data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country_geo_filename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key_on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='properties.name',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fill_color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YlGn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fill_opacity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line_opacity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=0.2,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legend_name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368433" y="4101120"/>
            <a:ext cx="7430449" cy="952609"/>
            <a:chOff x="3697513" y="2837067"/>
            <a:chExt cx="7430449" cy="952609"/>
          </a:xfrm>
        </p:grpSpPr>
        <p:sp>
          <p:nvSpPr>
            <p:cNvPr id="27" name="Rectangle 26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079277" y="2837067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pandas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  <a:endCxn id="27" idx="3"/>
            </p:cNvCxnSpPr>
            <p:nvPr/>
          </p:nvCxnSpPr>
          <p:spPr>
            <a:xfrm flipH="1">
              <a:off x="9142835" y="3021733"/>
              <a:ext cx="936442" cy="479593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368433" y="5086028"/>
            <a:ext cx="7430449" cy="604594"/>
            <a:chOff x="3697513" y="3212976"/>
            <a:chExt cx="7430449" cy="604594"/>
          </a:xfrm>
        </p:grpSpPr>
        <p:sp>
          <p:nvSpPr>
            <p:cNvPr id="33" name="Rectangle 32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079277" y="3448238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GeoJSON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5" name="Straight Arrow Connector 34"/>
            <p:cNvCxnSpPr>
              <a:stCxn id="34" idx="1"/>
              <a:endCxn id="33" idx="3"/>
            </p:cNvCxnSpPr>
            <p:nvPr/>
          </p:nvCxnSpPr>
          <p:spPr>
            <a:xfrm flipH="1" flipV="1">
              <a:off x="9142835" y="3501326"/>
              <a:ext cx="936442" cy="131578"/>
            </a:xfrm>
            <a:prstGeom prst="straightConnector1">
              <a:avLst/>
            </a:prstGeom>
            <a:ln w="9525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6641854" y="1500679"/>
            <a:ext cx="20694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folium</a:t>
            </a:r>
          </a:p>
        </p:txBody>
      </p:sp>
    </p:spTree>
    <p:extLst>
      <p:ext uri="{BB962C8B-B14F-4D97-AF65-F5344CB8AC3E}">
        <p14:creationId xmlns:p14="http://schemas.microsoft.com/office/powerpoint/2010/main" val="419516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Folium in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" b="970"/>
          <a:stretch/>
        </p:blipFill>
        <p:spPr>
          <a:xfrm>
            <a:off x="285133" y="1193872"/>
            <a:ext cx="8534402" cy="517743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91381" y="2202426"/>
            <a:ext cx="4508090" cy="3315582"/>
            <a:chOff x="1091381" y="2202426"/>
            <a:chExt cx="4508090" cy="3315582"/>
          </a:xfrm>
        </p:grpSpPr>
        <p:sp>
          <p:nvSpPr>
            <p:cNvPr id="6" name="Rounded Rectangle 5"/>
            <p:cNvSpPr/>
            <p:nvPr/>
          </p:nvSpPr>
          <p:spPr>
            <a:xfrm>
              <a:off x="1091381" y="2202426"/>
              <a:ext cx="2035277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572000" y="3363529"/>
              <a:ext cx="1027471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13471" y="4994788"/>
              <a:ext cx="2188741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Missing data?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0"/>
              <a:endCxn id="6" idx="2"/>
            </p:cNvCxnSpPr>
            <p:nvPr/>
          </p:nvCxnSpPr>
          <p:spPr>
            <a:xfrm flipH="1" flipV="1">
              <a:off x="2109020" y="3264310"/>
              <a:ext cx="2298822" cy="173047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0"/>
            </p:cNvCxnSpPr>
            <p:nvPr/>
          </p:nvCxnSpPr>
          <p:spPr>
            <a:xfrm flipV="1">
              <a:off x="4407842" y="4425413"/>
              <a:ext cx="822919" cy="5693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149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linkage issue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World Happiness Index: </a:t>
            </a:r>
            <a:r>
              <a:rPr lang="en-US" dirty="0" smtClean="0">
                <a:solidFill>
                  <a:srgbClr val="C00000"/>
                </a:solidFill>
              </a:rPr>
              <a:t>United States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GeoJSON</a:t>
            </a:r>
            <a:r>
              <a:rPr lang="en-US" dirty="0" smtClean="0"/>
              <a:t> file: </a:t>
            </a:r>
            <a:r>
              <a:rPr lang="en-US" dirty="0" smtClean="0">
                <a:solidFill>
                  <a:srgbClr val="00B050"/>
                </a:solidFill>
              </a:rPr>
              <a:t>United States of America</a:t>
            </a:r>
          </a:p>
          <a:p>
            <a:r>
              <a:rPr lang="en-US" dirty="0" smtClean="0"/>
              <a:t>Fix: change names, e.g.,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3453774"/>
            <a:ext cx="87113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happiness_data.at[12, 'Country'] = 'United States of America'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90" y="3990596"/>
            <a:ext cx="4404852" cy="26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3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geometric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11961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2D or 3D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MultiPoint</a:t>
            </a:r>
            <a:r>
              <a:rPr lang="en-US" dirty="0" smtClean="0"/>
              <a:t>: collection of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sequence of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MultiLineString</a:t>
            </a:r>
            <a:r>
              <a:rPr lang="en-US" dirty="0" smtClean="0"/>
              <a:t>: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: closed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should not cross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outer boundary, optionally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"holes"</a:t>
            </a:r>
          </a:p>
          <a:p>
            <a:pPr lvl="1"/>
            <a:r>
              <a:rPr lang="en-US" dirty="0" smtClean="0"/>
              <a:t>should not touch in more than one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MultiPolygon</a:t>
            </a:r>
            <a:r>
              <a:rPr lang="en-US" dirty="0" smtClean="0"/>
              <a:t>: multiple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pPr lvl="1"/>
            <a:r>
              <a:rPr lang="en-US" dirty="0" smtClean="0"/>
              <a:t>should not touch in more than one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983" y="2108924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2796381"/>
            <a:ext cx="1257300" cy="581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3800858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670" y="5154613"/>
            <a:ext cx="1228725" cy="971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319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object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([(0.0, 0.0), (1.0, 1.0), (2.0, 0.5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132" y="1457406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782173" y="3411557"/>
            <a:ext cx="815534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outer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([(3.0, 2.0), (3.0, 5.0), (6.0, 5.0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(6.0, 2.0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inner1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([(3.5, 2.5), (3.5, 4.5), (4.5,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(4.5, 2.5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([(5.0, 2.5), (5.0, 4.5), (5.5,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(5.5, 2.5)])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2172" y="5782463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Polygon(outer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[inner1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431" y="5504882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73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8" grpId="0" animBg="1"/>
    </p:bld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b.contains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/>
              <a:t> 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a.disjoint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a.crosses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a.almostequals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(b, decimal=3)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a.is_valid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Shapely lets you create invalid objects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line.is_ring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58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spatial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a.union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a.boundary</a:t>
            </a:r>
            <a:r>
              <a:rPr lang="en-US" dirty="0" smtClean="0">
                <a:cs typeface="Courier New" panose="02070309020205020404" pitchFamily="49" charset="0"/>
              </a:rPr>
              <a:t>: one dimension less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a.centroid</a:t>
            </a:r>
            <a:r>
              <a:rPr lang="en-US" dirty="0" smtClean="0">
                <a:cs typeface="Courier New" panose="02070309020205020404" pitchFamily="49" charset="0"/>
              </a:rPr>
              <a:t>: "mean" position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5364" y="1740928"/>
            <a:ext cx="205479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Set theoretic</a:t>
            </a:r>
            <a:br>
              <a:rPr lang="en-US" sz="2800" dirty="0" smtClean="0"/>
            </a:br>
            <a:r>
              <a:rPr lang="en-US" sz="2800" dirty="0" smtClean="0"/>
              <a:t>operations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97351" y="3536848"/>
            <a:ext cx="8289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000" dirty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7351" y="3936958"/>
            <a:ext cx="7366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(b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dirty="0" smtClean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7917" y="5895330"/>
            <a:ext cx="633352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use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cascading_union</a:t>
            </a:r>
            <a:r>
              <a:rPr lang="en-US" sz="2400" dirty="0" smtClean="0"/>
              <a:t> for performance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633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 animBg="1"/>
    </p:bld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0D,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1D</a:t>
            </a:r>
          </a:p>
          <a:p>
            <a:pPr lvl="1"/>
            <a:r>
              <a:rPr lang="en-US" dirty="0" smtClean="0"/>
              <a:t>buffer operation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2D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01922" y="2799091"/>
            <a:ext cx="8437195" cy="1398699"/>
            <a:chOff x="301922" y="2799091"/>
            <a:chExt cx="8437195" cy="1398699"/>
          </a:xfrm>
        </p:grpSpPr>
        <p:sp>
          <p:nvSpPr>
            <p:cNvPr id="5" name="TextBox 4"/>
            <p:cNvSpPr txBox="1"/>
            <p:nvPr/>
          </p:nvSpPr>
          <p:spPr>
            <a:xfrm>
              <a:off x="301922" y="2799091"/>
              <a:ext cx="8437195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line1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([(0.0, 1.0), (1.0, 0.5), (2.0, 1.5)])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line2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([(1.0, 0.5), (0.0, 2.0), ((-1.5, 1.0))])</a:t>
              </a: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([line1, line2]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3315" y="3569140"/>
              <a:ext cx="1285875" cy="628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301921" y="4382354"/>
            <a:ext cx="8437195" cy="744920"/>
            <a:chOff x="301921" y="4382354"/>
            <a:chExt cx="8437195" cy="744920"/>
          </a:xfrm>
        </p:grpSpPr>
        <p:sp>
          <p:nvSpPr>
            <p:cNvPr id="7" name="TextBox 6"/>
            <p:cNvSpPr txBox="1"/>
            <p:nvPr/>
          </p:nvSpPr>
          <p:spPr>
            <a:xfrm>
              <a:off x="301921" y="4382354"/>
              <a:ext cx="84371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buff1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(0.1)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4517674"/>
              <a:ext cx="1209675" cy="609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301921" y="5322897"/>
            <a:ext cx="8437195" cy="1257673"/>
            <a:chOff x="301921" y="5322897"/>
            <a:chExt cx="8437195" cy="1257673"/>
          </a:xfrm>
        </p:grpSpPr>
        <p:sp>
          <p:nvSpPr>
            <p:cNvPr id="9" name="TextBox 8"/>
            <p:cNvSpPr txBox="1"/>
            <p:nvPr/>
          </p:nvSpPr>
          <p:spPr>
            <a:xfrm>
              <a:off x="301921" y="5322897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CAP_STYLE.flat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5942395"/>
              <a:ext cx="1209675" cy="638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3642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Create island</a:t>
            </a:r>
          </a:p>
          <a:p>
            <a:pPr lvl="1"/>
            <a:r>
              <a:rPr lang="en-US" dirty="0" smtClean="0"/>
              <a:t>create coast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create lake contour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check whether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lake.within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(coast)</a:t>
            </a:r>
          </a:p>
          <a:p>
            <a:pPr lvl="1"/>
            <a:r>
              <a:rPr lang="en-US" dirty="0" smtClean="0"/>
              <a:t>create island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>
                <a:cs typeface="Courier New" panose="02070309020205020404" pitchFamily="49" charset="0"/>
              </a:rPr>
              <a:t>, coast as boundary, lake as hole</a:t>
            </a:r>
          </a:p>
          <a:p>
            <a:r>
              <a:rPr lang="en-US" dirty="0" smtClean="0"/>
              <a:t>Create cities</a:t>
            </a:r>
          </a:p>
          <a:p>
            <a:pPr lvl="1"/>
            <a:r>
              <a:rPr lang="en-US" dirty="0" smtClean="0"/>
              <a:t>create city position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pPr lvl="1"/>
            <a:r>
              <a:rPr lang="en-US" dirty="0" smtClean="0"/>
              <a:t>extend proportional to size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city 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city.buffer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(population)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</a:p>
          <a:p>
            <a:r>
              <a:rPr lang="en-US" dirty="0" smtClean="0"/>
              <a:t>Create roads</a:t>
            </a:r>
          </a:p>
          <a:p>
            <a:pPr lvl="1"/>
            <a:r>
              <a:rPr lang="en-US" dirty="0" smtClean="0"/>
              <a:t>create road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 between cities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road.within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280" y="1600200"/>
            <a:ext cx="1227376" cy="11554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022" y="3701006"/>
            <a:ext cx="2328390" cy="23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other constructions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shape.convex_hull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shape.envelope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pPr lvl="1"/>
            <a:r>
              <a:rPr lang="en-US" dirty="0" smtClean="0"/>
              <a:t>rectangle, sides parallel to axes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shape.minimum_rotated_rectangle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line.parallel_offset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en-US" dirty="0" smtClean="0"/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4917" y="4781750"/>
            <a:ext cx="8834166" cy="1850140"/>
            <a:chOff x="154917" y="4781750"/>
            <a:chExt cx="8834166" cy="1850140"/>
          </a:xfrm>
        </p:grpSpPr>
        <p:sp>
          <p:nvSpPr>
            <p:cNvPr id="7" name="TextBox 6"/>
            <p:cNvSpPr txBox="1"/>
            <p:nvPr/>
          </p:nvSpPr>
          <p:spPr>
            <a:xfrm>
              <a:off x="154917" y="5985559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parallel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line.parallel_offset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(0.5, 'left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878" y="4781750"/>
              <a:ext cx="2105205" cy="13444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708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point at given distance from point along a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829888"/>
            <a:ext cx="508958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point1 = Point((1.0, 1.0))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point2 = Point((3.0, 3.0))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([point1, point2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point3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line.interpolate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909" y="2994390"/>
            <a:ext cx="3209925" cy="299085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146098" y="4587351"/>
            <a:ext cx="1147770" cy="556910"/>
            <a:chOff x="5516369" y="5415487"/>
            <a:chExt cx="1147770" cy="556910"/>
          </a:xfrm>
        </p:grpSpPr>
        <p:sp>
          <p:nvSpPr>
            <p:cNvPr id="7" name="Left Brace 6"/>
            <p:cNvSpPr/>
            <p:nvPr/>
          </p:nvSpPr>
          <p:spPr>
            <a:xfrm rot="2700000">
              <a:off x="6001734" y="5309993"/>
              <a:ext cx="177039" cy="114777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21862" y="5415487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/>
                <a:t>d</a:t>
              </a:r>
              <a:r>
                <a:rPr lang="en-US" sz="1600" dirty="0" smtClean="0"/>
                <a:t> = 1.0</a:t>
              </a:r>
              <a:endParaRPr lang="en-US" sz="16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7200" y="4353520"/>
            <a:ext cx="5089585" cy="738664"/>
            <a:chOff x="457200" y="4353520"/>
            <a:chExt cx="5089585" cy="738664"/>
          </a:xfrm>
        </p:grpSpPr>
        <p:sp>
          <p:nvSpPr>
            <p:cNvPr id="11" name="TextBox 10"/>
            <p:cNvSpPr txBox="1"/>
            <p:nvPr/>
          </p:nvSpPr>
          <p:spPr>
            <a:xfrm>
              <a:off x="457200" y="4353520"/>
              <a:ext cx="508958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point1.distance(point3)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22221" y="4722852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ym typeface="Symbol" panose="05050102010706020507" pitchFamily="18" charset="2"/>
                </a:rPr>
                <a:t> </a:t>
              </a:r>
              <a:r>
                <a:rPr lang="en-US" dirty="0" smtClean="0"/>
                <a:t>1.0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325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shape files &amp;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GeoJSON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Coordinate reference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08375" y="1278112"/>
            <a:ext cx="337842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geopandas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matplotlib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6934" y="2126427"/>
            <a:ext cx="564959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gdp.read_file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geo_json_filename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print(gdf.info())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9695" y="2803727"/>
            <a:ext cx="6388287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&lt;class '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geopandas.geodataframe.GeoDataFrame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'&gt;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RangeIndex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180 entries, 0 to 179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 columns (total 3 columns):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  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name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geometry    180 non-null object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dtypes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object(3)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memory usage: 4.3+ KB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6934" y="5662394"/>
            <a:ext cx="564959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gdf.crs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19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selection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0024" y="2203435"/>
            <a:ext cx="52090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gdf.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cx[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0:10, 50:55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60024" y="2609172"/>
            <a:ext cx="8081676" cy="2031325"/>
            <a:chOff x="860024" y="2609172"/>
            <a:chExt cx="8081676" cy="2031325"/>
          </a:xfrm>
        </p:grpSpPr>
        <p:sp>
          <p:nvSpPr>
            <p:cNvPr id="6" name="TextBox 5"/>
            <p:cNvSpPr txBox="1"/>
            <p:nvPr/>
          </p:nvSpPr>
          <p:spPr>
            <a:xfrm>
              <a:off x="5253999" y="2609172"/>
              <a:ext cx="3687701" cy="20313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id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BEL           Belgium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DEU           Germany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DNK           Denmark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FRA            France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GBR    United Kingdom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LUX        Luxembourg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NLD       Netherlands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Name: name, </a:t>
              </a:r>
              <a:r>
                <a:rPr lang="en-US" sz="1400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dtype</a:t>
              </a:r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: object</a:t>
              </a:r>
              <a:endPara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60024" y="3547781"/>
              <a:ext cx="43026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['name'])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60024" y="4574576"/>
            <a:ext cx="6064734" cy="2238800"/>
            <a:chOff x="860024" y="4574576"/>
            <a:chExt cx="6064734" cy="2238800"/>
          </a:xfrm>
        </p:grpSpPr>
        <p:sp>
          <p:nvSpPr>
            <p:cNvPr id="8" name="TextBox 7"/>
            <p:cNvSpPr txBox="1"/>
            <p:nvPr/>
          </p:nvSpPr>
          <p:spPr>
            <a:xfrm>
              <a:off x="860024" y="4574576"/>
              <a:ext cx="3094250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.plot</a:t>
              </a:r>
              <a:r>
                <a:rPr lang="en-US" b="1" dirty="0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</p:txBody>
        </p:sp>
        <p:pic>
          <p:nvPicPr>
            <p:cNvPr id="9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4419" y="4610687"/>
              <a:ext cx="2920339" cy="2202689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201254" y="1417638"/>
            <a:ext cx="4563250" cy="1123072"/>
            <a:chOff x="2405659" y="1687068"/>
            <a:chExt cx="4563250" cy="1123072"/>
          </a:xfrm>
        </p:grpSpPr>
        <p:grpSp>
          <p:nvGrpSpPr>
            <p:cNvPr id="11" name="Group 10"/>
            <p:cNvGrpSpPr/>
            <p:nvPr/>
          </p:nvGrpSpPr>
          <p:grpSpPr>
            <a:xfrm>
              <a:off x="2405659" y="1687068"/>
              <a:ext cx="3145762" cy="1123072"/>
              <a:chOff x="3349556" y="2400755"/>
              <a:chExt cx="3145762" cy="1123072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349556" y="3235795"/>
                <a:ext cx="597323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832940" y="2400755"/>
                <a:ext cx="166237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8" name="Straight Arrow Connector 17"/>
              <p:cNvCxnSpPr>
                <a:stCxn id="17" idx="1"/>
                <a:endCxn id="16" idx="0"/>
              </p:cNvCxnSpPr>
              <p:nvPr/>
            </p:nvCxnSpPr>
            <p:spPr>
              <a:xfrm flipH="1">
                <a:off x="3648218" y="2585421"/>
                <a:ext cx="1184722" cy="65037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237651" y="2129957"/>
              <a:ext cx="3731258" cy="657364"/>
              <a:chOff x="3469317" y="2843644"/>
              <a:chExt cx="3731258" cy="657364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469317" y="3212976"/>
                <a:ext cx="729057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705422" y="2843644"/>
                <a:ext cx="149515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latitude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3028310"/>
                <a:ext cx="1507048" cy="328682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Box 24"/>
          <p:cNvSpPr txBox="1"/>
          <p:nvPr/>
        </p:nvSpPr>
        <p:spPr>
          <a:xfrm>
            <a:off x="2245218" y="2825583"/>
            <a:ext cx="24386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Based on intersection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558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Shapely operations,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buffer(…)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boundary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rotate(…)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unary_union</a:t>
            </a:r>
            <a:r>
              <a:rPr lang="en-US" dirty="0" smtClean="0">
                <a:cs typeface="Courier New" panose="02070309020205020404" pitchFamily="49" charset="0"/>
              </a:rPr>
              <a:t>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Polygon</a:t>
            </a:r>
            <a:r>
              <a:rPr lang="en-US" dirty="0" smtClean="0">
                <a:sym typeface="Symbol" panose="05050102010706020507" pitchFamily="18" charset="2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MultiPolygon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Overlay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overlay(…)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intersection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difference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symmetric_difference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5661" y="5817674"/>
            <a:ext cx="845388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gdf.cx[-10:20, 40:45]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intersection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gpd.overlay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how='intersection'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71" y="5132510"/>
            <a:ext cx="1398833" cy="99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Merging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4" y="2212687"/>
            <a:ext cx="564959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csv_filename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df.rename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(columns={'Country': 'name'})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gdf.merge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on='name')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df_merged.plot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cmap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538158" y="1752074"/>
            <a:ext cx="3489735" cy="820244"/>
            <a:chOff x="5195773" y="3040395"/>
            <a:chExt cx="3489735" cy="820244"/>
          </a:xfrm>
        </p:grpSpPr>
        <p:sp>
          <p:nvSpPr>
            <p:cNvPr id="9" name="TextBox 8"/>
            <p:cNvSpPr txBox="1"/>
            <p:nvPr/>
          </p:nvSpPr>
          <p:spPr>
            <a:xfrm>
              <a:off x="6118587" y="3040395"/>
              <a:ext cx="256692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consistent column names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>
              <a:off x="5195773" y="3225061"/>
              <a:ext cx="922814" cy="63557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840083" y="2932954"/>
            <a:ext cx="3187810" cy="369332"/>
            <a:chOff x="5370932" y="3040395"/>
            <a:chExt cx="3187810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6118587" y="3040395"/>
              <a:ext cx="244015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merge on country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5370932" y="3129132"/>
              <a:ext cx="747655" cy="9592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57200" y="4045646"/>
            <a:ext cx="7949085" cy="2356464"/>
            <a:chOff x="524775" y="3863181"/>
            <a:chExt cx="7949085" cy="23564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775" y="3863181"/>
              <a:ext cx="5578568" cy="235646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316282" y="4555111"/>
              <a:ext cx="2157578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Cholopleth</a:t>
              </a:r>
              <a:r>
                <a:rPr lang="en-US" sz="2000" dirty="0" smtClean="0"/>
                <a:t> plot</a:t>
              </a:r>
            </a:p>
            <a:p>
              <a:r>
                <a:rPr lang="en-US" sz="2000" dirty="0" smtClean="0"/>
                <a:t>by happiness score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9446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dissolve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 GIS information based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3" y="2212687"/>
            <a:ext cx="770107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[['name', 'Region', 'geometry']]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world.dissolve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(by='Region')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western_Europe_shape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regions.at['Western Europe',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'geometry']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204" y="3255114"/>
            <a:ext cx="1200150" cy="10096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288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Raster data, e.g., satellite imagery</a:t>
            </a:r>
          </a:p>
          <a:p>
            <a:pPr lvl="1"/>
            <a:r>
              <a:rPr lang="en-US" dirty="0" smtClean="0"/>
              <a:t>TIFF image file</a:t>
            </a:r>
          </a:p>
          <a:p>
            <a:pPr lvl="2"/>
            <a:r>
              <a:rPr lang="en-US" dirty="0" smtClean="0"/>
              <a:t>1 or more raster bands</a:t>
            </a:r>
          </a:p>
          <a:p>
            <a:pPr lvl="1"/>
            <a:r>
              <a:rPr lang="en-US" dirty="0" smtClean="0"/>
              <a:t>meta-data in tags</a:t>
            </a:r>
          </a:p>
          <a:p>
            <a:pPr lvl="2"/>
            <a:r>
              <a:rPr lang="en-US" dirty="0" smtClean="0"/>
              <a:t>coordinate reference system</a:t>
            </a:r>
          </a:p>
          <a:p>
            <a:pPr lvl="2"/>
            <a:r>
              <a:rPr lang="en-US" dirty="0" err="1" smtClean="0"/>
              <a:t>geotransform</a:t>
            </a:r>
            <a:endParaRPr lang="en-US" dirty="0" smtClean="0"/>
          </a:p>
          <a:p>
            <a:r>
              <a:rPr lang="en-US" dirty="0" smtClean="0"/>
              <a:t>I/O: GDAL library with Python wrapper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4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Open &amp; read </a:t>
            </a:r>
            <a:r>
              <a:rPr lang="en-US" dirty="0" err="1" smtClean="0"/>
              <a:t>GeoTIFF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Number raster bands: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data.RasterCount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Raster band as </a:t>
            </a:r>
            <a:r>
              <a:rPr lang="en-US" dirty="0" err="1" smtClean="0">
                <a:cs typeface="Courier New" panose="02070309020205020404" pitchFamily="49" charset="0"/>
              </a:rPr>
              <a:t>numpy</a:t>
            </a:r>
            <a:r>
              <a:rPr lang="en-US" dirty="0" smtClean="0">
                <a:cs typeface="Courier New" panose="02070309020205020404" pitchFamily="49" charset="0"/>
              </a:rPr>
              <a:t> array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/>
              <a:t>Projection: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data.GetProjection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smtClean="0"/>
              <a:t>Geo-transform</a:t>
            </a:r>
            <a:r>
              <a:rPr lang="en-US" dirty="0"/>
              <a:t>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data.GetGeoTransform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508958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4838" y="3732789"/>
            <a:ext cx="716855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ReadAsArray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19916" y="3226035"/>
            <a:ext cx="2919327" cy="835436"/>
            <a:chOff x="4999197" y="3383033"/>
            <a:chExt cx="2919327" cy="835436"/>
          </a:xfrm>
        </p:grpSpPr>
        <p:sp>
          <p:nvSpPr>
            <p:cNvPr id="9" name="Rectangle 8"/>
            <p:cNvSpPr/>
            <p:nvPr/>
          </p:nvSpPr>
          <p:spPr>
            <a:xfrm>
              <a:off x="4999197" y="3930437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46390" y="3383033"/>
              <a:ext cx="14721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count from 1!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>
              <a:off x="5155906" y="3567699"/>
              <a:ext cx="1290484" cy="5067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t="2200" r="2331" b="8702"/>
          <a:stretch/>
        </p:blipFill>
        <p:spPr>
          <a:xfrm>
            <a:off x="6573328" y="4770407"/>
            <a:ext cx="2035834" cy="20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0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file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Set projection/geo-transform</a:t>
            </a:r>
          </a:p>
          <a:p>
            <a:endParaRPr lang="en-US" dirty="0"/>
          </a:p>
          <a:p>
            <a:r>
              <a:rPr lang="en-US" dirty="0" smtClean="0"/>
              <a:t>Write </a:t>
            </a:r>
            <a:r>
              <a:rPr lang="en-US" dirty="0" err="1" smtClean="0"/>
              <a:t>numpy</a:t>
            </a:r>
            <a:r>
              <a:rPr lang="en-US" dirty="0" smtClean="0"/>
              <a:t> array data</a:t>
            </a:r>
          </a:p>
          <a:p>
            <a:endParaRPr lang="en-US" dirty="0"/>
          </a:p>
          <a:p>
            <a:r>
              <a:rPr lang="en-US" dirty="0" smtClean="0"/>
              <a:t>Flush cache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837624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driver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gdal.GetDriverByName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('GTIFF')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driver.Create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data.RasterXSize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data.RasterYSize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gdal.GDT_Byte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667302" y="2838134"/>
            <a:ext cx="2229093" cy="376995"/>
            <a:chOff x="1546586" y="2750368"/>
            <a:chExt cx="2229093" cy="376995"/>
          </a:xfrm>
        </p:grpSpPr>
        <p:sp>
          <p:nvSpPr>
            <p:cNvPr id="7" name="Rectangle 6"/>
            <p:cNvSpPr/>
            <p:nvPr/>
          </p:nvSpPr>
          <p:spPr>
            <a:xfrm>
              <a:off x="3618970" y="2839331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6586" y="2750368"/>
              <a:ext cx="1285160" cy="3052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C00000"/>
                  </a:solidFill>
                </a:rPr>
                <a:t>nr</a:t>
              </a:r>
              <a:r>
                <a:rPr lang="en-US" dirty="0" smtClean="0">
                  <a:solidFill>
                    <a:srgbClr val="C00000"/>
                  </a:solidFill>
                </a:rPr>
                <a:t>. of bands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3"/>
              <a:endCxn id="7" idx="1"/>
            </p:cNvCxnSpPr>
            <p:nvPr/>
          </p:nvCxnSpPr>
          <p:spPr>
            <a:xfrm>
              <a:off x="2831746" y="2947466"/>
              <a:ext cx="787224" cy="3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34837" y="3699167"/>
            <a:ext cx="837624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4836" y="476580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4835" y="588418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830793" y="2938003"/>
            <a:ext cx="4080291" cy="1056440"/>
            <a:chOff x="4710074" y="3095001"/>
            <a:chExt cx="4080291" cy="1056440"/>
          </a:xfrm>
        </p:grpSpPr>
        <p:sp>
          <p:nvSpPr>
            <p:cNvPr id="20" name="Rectangle 19"/>
            <p:cNvSpPr/>
            <p:nvPr/>
          </p:nvSpPr>
          <p:spPr>
            <a:xfrm>
              <a:off x="4710074" y="3095001"/>
              <a:ext cx="1167114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017316" y="3228111"/>
              <a:ext cx="1773049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many types, e.g.,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GDT_Float32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GDT_Int16</a:t>
              </a:r>
              <a:endParaRPr lang="nl-B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 flipV="1">
              <a:off x="5877188" y="3239017"/>
              <a:ext cx="1140128" cy="450759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62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2" grpId="0" animBg="1"/>
      <p:bldP spid="13" grpId="0" animBg="1"/>
      <p:bldP spid="17" grpId="0" animBg="1"/>
    </p:bld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r>
              <a:rPr lang="en-US" dirty="0" smtClean="0"/>
              <a:t> geo-transformation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Geo-transformation: pixels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012350" y="2321947"/>
          <a:ext cx="4384933" cy="1283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Equation" r:id="rId3" imgW="2082600" imgH="609480" progId="Equation.3">
                  <p:embed/>
                </p:oleObj>
              </mc:Choice>
              <mc:Fallback>
                <p:oleObj name="Equation" r:id="rId3" imgW="2082600" imgH="609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2350" y="2321947"/>
                        <a:ext cx="4384933" cy="1283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53326" y="4586497"/>
          <a:ext cx="7302501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Equation" r:id="rId5" imgW="3466800" imgH="634680" progId="Equation.3">
                  <p:embed/>
                </p:oleObj>
              </mc:Choice>
              <mc:Fallback>
                <p:oleObj name="Equation" r:id="rId5" imgW="3466800" imgH="6346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3326" y="4586497"/>
                        <a:ext cx="7302501" cy="133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853326" y="3872665"/>
          <a:ext cx="572135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Equation" r:id="rId7" imgW="2717640" imgH="228600" progId="Equation.3">
                  <p:embed/>
                </p:oleObj>
              </mc:Choice>
              <mc:Fallback>
                <p:oleObj name="Equation" r:id="rId7" imgW="27176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3326" y="3872665"/>
                        <a:ext cx="5721350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073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Folium manual</a:t>
            </a:r>
            <a:br>
              <a:rPr lang="en-US" dirty="0"/>
            </a:br>
            <a:r>
              <a:rPr lang="en-US" dirty="0">
                <a:hlinkClick r:id="rId2"/>
              </a:rPr>
              <a:t>http://python-visualization.github.io/folium/docs-master/</a:t>
            </a:r>
            <a:r>
              <a:rPr lang="en-US" dirty="0"/>
              <a:t> </a:t>
            </a:r>
          </a:p>
          <a:p>
            <a:r>
              <a:rPr lang="en-US" dirty="0"/>
              <a:t>Shapely manual</a:t>
            </a:r>
            <a:br>
              <a:rPr lang="en-US" dirty="0"/>
            </a:br>
            <a:r>
              <a:rPr lang="en-US" dirty="0">
                <a:hlinkClick r:id="rId3"/>
              </a:rPr>
              <a:t>https://shapely.readthedocs.io/en/latest/</a:t>
            </a:r>
            <a:endParaRPr lang="en-US" dirty="0"/>
          </a:p>
          <a:p>
            <a:r>
              <a:rPr lang="en-US" dirty="0" err="1"/>
              <a:t>GeoPandas</a:t>
            </a:r>
            <a:r>
              <a:rPr lang="en-US" dirty="0"/>
              <a:t> manual</a:t>
            </a:r>
            <a:br>
              <a:rPr lang="en-US" dirty="0"/>
            </a:br>
            <a:r>
              <a:rPr lang="en-US" dirty="0">
                <a:hlinkClick r:id="rId4"/>
              </a:rPr>
              <a:t>http://geopandas.org/index.html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GIS &amp; </a:t>
            </a:r>
            <a:r>
              <a:rPr lang="en-US" dirty="0"/>
              <a:t>Python introduction</a:t>
            </a:r>
            <a:br>
              <a:rPr lang="en-US" dirty="0"/>
            </a:br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macwright.org/2012/10/31/gis-with-python-shapely-fiona.html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Fiona manual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6"/>
              </a:rPr>
              <a:t>http://</a:t>
            </a:r>
            <a:r>
              <a:rPr lang="en-US" sz="2000" dirty="0" smtClean="0">
                <a:hlinkClick r:id="rId6"/>
              </a:rPr>
              <a:t>toblerity.org/fiona/index.html</a:t>
            </a:r>
            <a:endParaRPr lang="en-US" sz="2000" dirty="0" smtClean="0"/>
          </a:p>
          <a:p>
            <a:r>
              <a:rPr lang="en-US" dirty="0" smtClean="0"/>
              <a:t>Editing/displaying </a:t>
            </a:r>
            <a:r>
              <a:rPr lang="en-US" dirty="0" err="1" smtClean="0"/>
              <a:t>GeoJSON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hlinkClick r:id="rId7"/>
              </a:rPr>
              <a:t>http://geojson.io/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GIS data sources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hlinkClick r:id="rId8"/>
              </a:rPr>
              <a:t>http://gisgeography.com/best-free-gis-data-sources-raster-vector</a:t>
            </a:r>
            <a:r>
              <a:rPr lang="en-US" sz="2000" dirty="0" smtClean="0">
                <a:hlinkClick r:id="rId8"/>
              </a:rPr>
              <a:t>/</a:t>
            </a:r>
            <a:r>
              <a:rPr lang="en-US" sz="2000" dirty="0" smtClean="0"/>
              <a:t>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56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506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512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771800" y="5517232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7844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182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arguments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material available on GitHub</a:t>
            </a:r>
          </a:p>
          <a:p>
            <a:pPr lvl="1"/>
            <a:r>
              <a:rPr lang="en-US" dirty="0" smtClean="0"/>
              <a:t>Google for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gjbex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dirty="0" smtClean="0"/>
              <a:t>'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github.com/gjbex/training-material/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repository name: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training-material</a:t>
            </a:r>
          </a:p>
          <a:p>
            <a:pPr lvl="2"/>
            <a:r>
              <a:rPr lang="en-US" dirty="0" smtClean="0"/>
              <a:t>Python directory</a:t>
            </a:r>
          </a:p>
          <a:p>
            <a:r>
              <a:rPr lang="en-US" dirty="0" smtClean="0"/>
              <a:t>Slides</a:t>
            </a:r>
          </a:p>
          <a:p>
            <a:pPr lvl="1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github.com/gjbex/training-material/blob/master/Python/python_intro.pptx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click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section title slides have links to relevant material for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9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filter(values)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088" y="3151078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412776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49482" y="5505065"/>
            <a:ext cx="78488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values=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if values is None: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values = []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68956</TotalTime>
  <Words>24872</Words>
  <Application>Microsoft Office PowerPoint</Application>
  <PresentationFormat>On-screen Show (4:3)</PresentationFormat>
  <Paragraphs>6287</Paragraphs>
  <Slides>515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515</vt:i4>
      </vt:variant>
    </vt:vector>
  </HeadingPairs>
  <TitlesOfParts>
    <vt:vector size="527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Training material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Import value pitfall</vt:lpstr>
      <vt:lpstr>Tuples (YADS )</vt:lpstr>
      <vt:lpstr>Returning to dimension numbers…</vt:lpstr>
      <vt:lpstr>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More to the point…</vt:lpstr>
      <vt:lpstr>Making a point… or two</vt:lpstr>
      <vt:lpstr>Object attributes</vt:lpstr>
      <vt:lpstr>Object attributes: control</vt:lpstr>
      <vt:lpstr>Object attribute: setter</vt:lpstr>
      <vt:lpstr>Non-trivial getter/setter</vt:lpstr>
      <vt:lpstr>More object methods I</vt:lpstr>
      <vt:lpstr>More object methods II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examples III</vt:lpstr>
      <vt:lpstr>Regular expressions: anchors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Named groups</vt:lpstr>
      <vt:lpstr>Finding repetitions</vt:lpstr>
      <vt:lpstr>Regular expressions: extracting II</vt:lpstr>
      <vt:lpstr>Regular expressions: extracting III</vt:lpstr>
      <vt:lpstr>Regular expressions: substitution</vt:lpstr>
      <vt:lpstr>Named group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References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Graphical Information Systems data processing</vt:lpstr>
      <vt:lpstr>Introduction</vt:lpstr>
      <vt:lpstr>World Happiness Index</vt:lpstr>
      <vt:lpstr>Folium visualization</vt:lpstr>
      <vt:lpstr>Folium in Jupyter Notebook</vt:lpstr>
      <vt:lpstr>Data linkage issue</vt:lpstr>
      <vt:lpstr>Shapely: geometric objects</vt:lpstr>
      <vt:lpstr>Shapely: object examples</vt:lpstr>
      <vt:lpstr>Shapely: predicates</vt:lpstr>
      <vt:lpstr>Shapely: spatial analysis</vt:lpstr>
      <vt:lpstr>Shapely: buffer</vt:lpstr>
      <vt:lpstr>Shapely: example</vt:lpstr>
      <vt:lpstr>Shapely: other constructions</vt:lpstr>
      <vt:lpstr>Shapely: interpolation</vt:lpstr>
      <vt:lpstr>GeoPandas: shape files &amp; GeoJSON</vt:lpstr>
      <vt:lpstr>GeoPandas: selection</vt:lpstr>
      <vt:lpstr>GeoPandas operations</vt:lpstr>
      <vt:lpstr>GeoPandas merge</vt:lpstr>
      <vt:lpstr>GeoPandas dissolve</vt:lpstr>
      <vt:lpstr>GeoTIFF</vt:lpstr>
      <vt:lpstr>Reading GeoTIFF</vt:lpstr>
      <vt:lpstr>Writing GeoTIFF</vt:lpstr>
      <vt:lpstr>GeoTIFF geo-transformation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985</cp:revision>
  <cp:lastPrinted>2013-05-30T07:55:36Z</cp:lastPrinted>
  <dcterms:created xsi:type="dcterms:W3CDTF">2013-02-08T06:04:20Z</dcterms:created>
  <dcterms:modified xsi:type="dcterms:W3CDTF">2017-10-30T17:19:59Z</dcterms:modified>
</cp:coreProperties>
</file>